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5"/>
  </p:sldMasterIdLst>
  <p:notesMasterIdLst>
    <p:notesMasterId r:id="rId14"/>
  </p:notesMasterIdLst>
  <p:handoutMasterIdLst>
    <p:handoutMasterId r:id="rId15"/>
  </p:handoutMasterIdLst>
  <p:sldIdLst>
    <p:sldId id="336" r:id="rId6"/>
    <p:sldId id="341" r:id="rId7"/>
    <p:sldId id="337" r:id="rId8"/>
    <p:sldId id="339" r:id="rId9"/>
    <p:sldId id="340" r:id="rId10"/>
    <p:sldId id="342" r:id="rId11"/>
    <p:sldId id="265" r:id="rId12"/>
    <p:sldId id="33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9" autoAdjust="0"/>
    <p:restoredTop sz="80616" autoAdjust="0"/>
  </p:normalViewPr>
  <p:slideViewPr>
    <p:cSldViewPr snapToGrid="0">
      <p:cViewPr varScale="1">
        <p:scale>
          <a:sx n="73" d="100"/>
          <a:sy n="73" d="100"/>
        </p:scale>
        <p:origin x="124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172" d="100"/>
          <a:sy n="172" d="100"/>
        </p:scale>
        <p:origin x="53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872F47-6CE5-4D95-B8D6-9AEA9A7E5F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9E59F-E5BF-4AA4-882B-F5B705DF29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C879B-2DAC-426D-B5B4-08F42B952A26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C577A-CE6A-45AF-8211-1E758E6AA8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FD71-56EF-4DDF-81F5-C5CCA31DCE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56900-9607-4639-A903-F11B6E042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44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4576-A3BB-48F9-891E-992E86D01A7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F3C89-9E49-4851-A18A-DAECD34F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1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F3C89-9E49-4851-A18A-DAECD34FD6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5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Founded 1999</a:t>
            </a:r>
          </a:p>
          <a:p>
            <a:r>
              <a:rPr lang="en-US" dirty="0"/>
              <a:t>Three-year </a:t>
            </a:r>
          </a:p>
          <a:p>
            <a:r>
              <a:rPr lang="en-US" dirty="0"/>
              <a:t>Executive-format</a:t>
            </a:r>
          </a:p>
          <a:p>
            <a:r>
              <a:rPr lang="en-US" dirty="0"/>
              <a:t>Cohort-based</a:t>
            </a:r>
          </a:p>
          <a:p>
            <a:r>
              <a:rPr lang="en-US" dirty="0"/>
              <a:t>In-person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F3C89-9E49-4851-A18A-DAECD34FD6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9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Pathos vs Logos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F3C89-9E49-4851-A18A-DAECD34FD6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6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F3C89-9E49-4851-A18A-DAECD34FD6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110" y="0"/>
            <a:ext cx="74692" cy="6858000"/>
            <a:chOff x="0" y="0"/>
            <a:chExt cx="407324" cy="68580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800" rtl="0" eaLnBrk="0" fontAlgn="base" latinLnBrk="0" hangingPunct="0">
                <a:lnSpc>
                  <a:spcPts val="1875"/>
                </a:lnSpc>
                <a:spcBef>
                  <a:spcPct val="0"/>
                </a:spcBef>
                <a:spcAft>
                  <a:spcPts val="75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800" rtl="0" eaLnBrk="0" fontAlgn="base" latinLnBrk="0" hangingPunct="0">
                <a:lnSpc>
                  <a:spcPts val="1875"/>
                </a:lnSpc>
                <a:spcBef>
                  <a:spcPct val="0"/>
                </a:spcBef>
                <a:spcAft>
                  <a:spcPts val="75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35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23656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823656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823656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823656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783123" y="2568944"/>
            <a:ext cx="5741509" cy="389923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Author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288DB-2197-4AA1-9E62-6093715D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6297" y="55601"/>
            <a:ext cx="1324257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295008BC-DA31-4D19-837B-EFA4386B05F5}" type="slidenum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‹#›</a:t>
            </a:fld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Arial" pitchFamily="34" charset="0"/>
              </a:rPr>
              <a:t>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648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E1AE-2D0B-4241-8DAC-76DB4256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6" y="365761"/>
            <a:ext cx="8427541" cy="7502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C7E0-961C-4A00-8B0B-83ECF8E3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1202" indent="-231202" algn="l" defTabSz="912139" rtl="0" eaLnBrk="1" latinLnBrk="0" hangingPunct="1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662" marR="0" indent="-228035" algn="l" defTabSz="912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 lang="en-US"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45864" indent="-231202" algn="l" defTabSz="912139" rtl="0" eaLnBrk="1" latinLnBrk="0" hangingPunct="1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lang="en-US" sz="1800" kern="12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l" defTabSz="912139" rtl="0" eaLnBrk="1" latinLnBrk="0" hangingPunct="1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defRPr lang="en-US" sz="1800" b="0" kern="12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l" defTabSz="912139" rtl="0" eaLnBrk="1" latinLnBrk="0" hangingPunct="1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defRPr lang="en-US" sz="1995" b="1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5pPr>
          </a:lstStyle>
          <a:p>
            <a:pPr marL="231202" lvl="0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231202" lvl="1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  <a:p>
            <a:pPr marL="231202" lvl="2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3F2848-DF32-4C59-B04B-EBFD963B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6297" y="55601"/>
            <a:ext cx="1324257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4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110" y="0"/>
            <a:ext cx="74692" cy="6858000"/>
            <a:chOff x="1" y="0"/>
            <a:chExt cx="380999" cy="6858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ts val="1875"/>
                </a:lnSpc>
                <a:spcBef>
                  <a:spcPct val="0"/>
                </a:spcBef>
                <a:spcAft>
                  <a:spcPts val="75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3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ts val="1875"/>
                </a:lnSpc>
                <a:spcBef>
                  <a:spcPct val="0"/>
                </a:spcBef>
                <a:spcAft>
                  <a:spcPts val="75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35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14350" y="2523068"/>
            <a:ext cx="8115300" cy="1803399"/>
          </a:xfrm>
        </p:spPr>
        <p:txBody>
          <a:bodyPr anchor="ctr" anchorCtr="0">
            <a:noAutofit/>
          </a:bodyPr>
          <a:lstStyle>
            <a:lvl1pPr algn="ctr">
              <a:lnSpc>
                <a:spcPts val="3300"/>
              </a:lnSpc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Divider Slide – Section Title here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14350" y="2057400"/>
            <a:ext cx="805815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6000">
                  <a:schemeClr val="tx2"/>
                </a:gs>
                <a:gs pos="77000">
                  <a:schemeClr val="tx2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4350" y="4800600"/>
            <a:ext cx="805815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6000">
                  <a:schemeClr val="tx2"/>
                </a:gs>
                <a:gs pos="77000">
                  <a:schemeClr val="tx2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022911" y="0"/>
            <a:ext cx="74692" cy="6858000"/>
            <a:chOff x="1" y="0"/>
            <a:chExt cx="380999" cy="68580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ts val="1875"/>
                </a:lnSpc>
                <a:spcBef>
                  <a:spcPct val="0"/>
                </a:spcBef>
                <a:spcAft>
                  <a:spcPts val="75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3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ts val="1875"/>
                </a:lnSpc>
                <a:spcBef>
                  <a:spcPct val="0"/>
                </a:spcBef>
                <a:spcAft>
                  <a:spcPts val="75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35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0B872EE-CF6B-48C6-B994-9F72BDEE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6297" y="55601"/>
            <a:ext cx="1324257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4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367E-171D-4F02-854A-86982069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0C53-8592-4185-BA98-B6863E30C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17281"/>
            <a:ext cx="38862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231202" lvl="0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  <a:p>
            <a:pPr marL="231202" lvl="1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231202" lvl="2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AA94F-F00A-4D54-B986-1C6CE3499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17281"/>
            <a:ext cx="38862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231202" lvl="0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  <a:p>
            <a:pPr marL="231202" lvl="1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231202" lvl="2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B45D1C-3664-40B8-A5D0-E8CCF94E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6297" y="55601"/>
            <a:ext cx="1324257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5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83BB99-7878-4217-A951-41129983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6297" y="55601"/>
            <a:ext cx="1324257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 dirty="0">
                <a:latin typeface="Arial" pitchFamily="34" charset="0"/>
              </a:rPr>
              <a:t> 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028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Title and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0075" y="1162059"/>
            <a:ext cx="8286750" cy="2571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484" y="1162059"/>
            <a:ext cx="8526341" cy="2095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0930-2B08-4727-B9A2-078A4D8C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6297" y="55601"/>
            <a:ext cx="1324257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9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D89D2D-9F9A-4436-ACCC-12C4EEB6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6297" y="55601"/>
            <a:ext cx="1324257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12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0075" y="1162059"/>
            <a:ext cx="8286750" cy="2571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653" y="1162059"/>
            <a:ext cx="8491172" cy="18609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37AAF63-CF94-4499-8F6F-A25001FA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6297" y="55601"/>
            <a:ext cx="1324257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0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2BF51-56C6-45DE-975B-E54B78AB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6" y="365761"/>
            <a:ext cx="8427541" cy="7502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>
              <a:lnSpc>
                <a:spcPts val="24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798B9-CA6E-4EEF-AFEA-D99321F3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337" y="1371602"/>
            <a:ext cx="8427540" cy="4794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31202" lvl="0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Edit Master text styles</a:t>
            </a:r>
          </a:p>
          <a:p>
            <a:pPr marL="514662" lvl="1" indent="-228035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745864" lvl="2" indent="-231202" defTabSz="912139"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</p:txBody>
      </p:sp>
      <p:sp>
        <p:nvSpPr>
          <p:cNvPr id="10" name="Rectangle 9" descr="Artifact">
            <a:extLst>
              <a:ext uri="{FF2B5EF4-FFF2-40B4-BE49-F238E27FC236}">
                <a16:creationId xmlns:a16="http://schemas.microsoft.com/office/drawing/2014/main" id="{76AE87BA-EAF2-4F85-A4C6-431AB731984B}"/>
              </a:ext>
            </a:extLst>
          </p:cNvPr>
          <p:cNvSpPr/>
          <p:nvPr/>
        </p:nvSpPr>
        <p:spPr bwMode="auto">
          <a:xfrm>
            <a:off x="61112" y="1"/>
            <a:ext cx="74690" cy="1219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214" tIns="45607" rIns="91214" bIns="45607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2139" rtl="0" eaLnBrk="0" fontAlgn="base" latinLnBrk="0" hangingPunct="0">
              <a:lnSpc>
                <a:spcPts val="2494"/>
              </a:lnSpc>
              <a:spcBef>
                <a:spcPct val="0"/>
              </a:spcBef>
              <a:spcAft>
                <a:spcPts val="998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795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 descr="Artifact">
            <a:extLst>
              <a:ext uri="{FF2B5EF4-FFF2-40B4-BE49-F238E27FC236}">
                <a16:creationId xmlns:a16="http://schemas.microsoft.com/office/drawing/2014/main" id="{B6C3F526-F252-41AB-A61C-F10A1CF2B122}"/>
              </a:ext>
            </a:extLst>
          </p:cNvPr>
          <p:cNvSpPr/>
          <p:nvPr/>
        </p:nvSpPr>
        <p:spPr bwMode="auto">
          <a:xfrm>
            <a:off x="61112" y="1371601"/>
            <a:ext cx="74690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214" tIns="45607" rIns="91214" bIns="45607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2139" rtl="0" eaLnBrk="0" fontAlgn="base" latinLnBrk="0" hangingPunct="0">
              <a:lnSpc>
                <a:spcPts val="2494"/>
              </a:lnSpc>
              <a:spcBef>
                <a:spcPct val="0"/>
              </a:spcBef>
              <a:spcAft>
                <a:spcPts val="998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795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2" name="Straight Connector 11" descr="Artifact">
            <a:extLst>
              <a:ext uri="{FF2B5EF4-FFF2-40B4-BE49-F238E27FC236}">
                <a16:creationId xmlns:a16="http://schemas.microsoft.com/office/drawing/2014/main" id="{DC069472-29C7-4CEC-83B3-DFDBE2BD327E}"/>
              </a:ext>
            </a:extLst>
          </p:cNvPr>
          <p:cNvCxnSpPr>
            <a:cxnSpLocks/>
          </p:cNvCxnSpPr>
          <p:nvPr/>
        </p:nvCxnSpPr>
        <p:spPr bwMode="auto">
          <a:xfrm>
            <a:off x="462337" y="1242752"/>
            <a:ext cx="842754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 descr="Artifact">
            <a:extLst>
              <a:ext uri="{FF2B5EF4-FFF2-40B4-BE49-F238E27FC236}">
                <a16:creationId xmlns:a16="http://schemas.microsoft.com/office/drawing/2014/main" id="{0FC1AD13-1188-4710-AA4D-CAD582AF814C}"/>
              </a:ext>
            </a:extLst>
          </p:cNvPr>
          <p:cNvSpPr/>
          <p:nvPr userDrawn="1"/>
        </p:nvSpPr>
        <p:spPr bwMode="auto">
          <a:xfrm>
            <a:off x="61112" y="1"/>
            <a:ext cx="74690" cy="12192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214" tIns="45607" rIns="91214" bIns="45607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2139" rtl="0" eaLnBrk="0" fontAlgn="base" latinLnBrk="0" hangingPunct="0">
              <a:lnSpc>
                <a:spcPts val="2494"/>
              </a:lnSpc>
              <a:spcBef>
                <a:spcPct val="0"/>
              </a:spcBef>
              <a:spcAft>
                <a:spcPts val="998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795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 descr="Artifact">
            <a:extLst>
              <a:ext uri="{FF2B5EF4-FFF2-40B4-BE49-F238E27FC236}">
                <a16:creationId xmlns:a16="http://schemas.microsoft.com/office/drawing/2014/main" id="{33566D52-4B10-4869-BC77-6B0630C04620}"/>
              </a:ext>
            </a:extLst>
          </p:cNvPr>
          <p:cNvSpPr/>
          <p:nvPr userDrawn="1"/>
        </p:nvSpPr>
        <p:spPr bwMode="auto">
          <a:xfrm>
            <a:off x="61112" y="1371601"/>
            <a:ext cx="74690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214" tIns="45607" rIns="91214" bIns="45607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2139" rtl="0" eaLnBrk="0" fontAlgn="base" latinLnBrk="0" hangingPunct="0">
              <a:lnSpc>
                <a:spcPts val="2494"/>
              </a:lnSpc>
              <a:spcBef>
                <a:spcPct val="0"/>
              </a:spcBef>
              <a:spcAft>
                <a:spcPts val="998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795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 descr="Artifact">
            <a:extLst>
              <a:ext uri="{FF2B5EF4-FFF2-40B4-BE49-F238E27FC236}">
                <a16:creationId xmlns:a16="http://schemas.microsoft.com/office/drawing/2014/main" id="{8E84DD11-8C76-4BBF-8684-CF89C69047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62337" y="1242752"/>
            <a:ext cx="842754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7132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5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400" b="1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800" b="1" kern="120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795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79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ntotext.com/knowledgehub/fundamentals/dikw-pyramid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495207-35DE-46E2-B7DB-F31265C44A28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757146" y="988302"/>
            <a:ext cx="8051928" cy="136182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The Yin and Yang of A Doctoral Program </a:t>
            </a:r>
            <a:br>
              <a:rPr lang="en-US" altLang="zh-CN" sz="3200" dirty="0"/>
            </a:br>
            <a:r>
              <a:rPr lang="en-US" altLang="zh-CN" sz="3200" dirty="0"/>
              <a:t>– </a:t>
            </a:r>
            <a:r>
              <a:rPr lang="en-US" altLang="zh-CN" sz="2400" dirty="0"/>
              <a:t>Personal Reflections &amp; Reverse Engineering</a:t>
            </a:r>
            <a:endParaRPr lang="en-US" sz="32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64448E-58F0-47AA-B058-D0CEF188B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442" y="3092878"/>
            <a:ext cx="8011632" cy="23882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b="0" dirty="0"/>
              <a:t>Fred Hoffman, Mercyhurst University, fhoffman@mercyhurst.edu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/>
              <a:t>Jay Wang, The MITRE Corporation, cjwang@mitre.org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 err="1"/>
              <a:t>Alvi</a:t>
            </a:r>
            <a:r>
              <a:rPr lang="en-US" altLang="zh-CN" sz="2000" b="0" dirty="0"/>
              <a:t> Lim, The MITRE Corporation, alim@mitre.org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 err="1"/>
              <a:t>Jin</a:t>
            </a:r>
            <a:r>
              <a:rPr lang="en-US" altLang="zh-CN" sz="2000" b="0" dirty="0"/>
              <a:t> Kwon, Robert Morris University, jhkst187@mail.rmu.edu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E2809-7AAC-4377-881A-13E670C8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19DE4-732F-4C85-A41E-873DE0706953}"/>
              </a:ext>
            </a:extLst>
          </p:cNvPr>
          <p:cNvSpPr/>
          <p:nvPr/>
        </p:nvSpPr>
        <p:spPr>
          <a:xfrm>
            <a:off x="1137439" y="463598"/>
            <a:ext cx="67732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2019 IACIS Annual Conference, Oct 2 – 5, Clearwater Beach, FL, USA</a:t>
            </a:r>
          </a:p>
        </p:txBody>
      </p:sp>
    </p:spTree>
    <p:extLst>
      <p:ext uri="{BB962C8B-B14F-4D97-AF65-F5344CB8AC3E}">
        <p14:creationId xmlns:p14="http://schemas.microsoft.com/office/powerpoint/2010/main" val="98966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7C08-6BD8-4842-B026-871171AB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Graduating Class of Cohort 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11FF4-B1DD-4736-AB7B-6B274750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6386B-B15C-46F7-9351-BF83526B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71" y="1387550"/>
            <a:ext cx="7145079" cy="5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1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E245-7630-420C-9BEC-58F92882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Yin-Yang Model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61C0-9FF3-46B5-9545-800A52CD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3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E4B1F49-06EC-4749-B939-75CA3756D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9163" y="1896548"/>
            <a:ext cx="4119862" cy="41245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A7FF4C-64DD-421A-8F2E-E75E096836FC}"/>
              </a:ext>
            </a:extLst>
          </p:cNvPr>
          <p:cNvSpPr txBox="1"/>
          <p:nvPr/>
        </p:nvSpPr>
        <p:spPr>
          <a:xfrm>
            <a:off x="6250022" y="1980510"/>
            <a:ext cx="1901204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dirty="0"/>
              <a:t>Muscular</a:t>
            </a:r>
          </a:p>
          <a:p>
            <a:pPr algn="r">
              <a:lnSpc>
                <a:spcPct val="200000"/>
              </a:lnSpc>
            </a:pPr>
            <a:r>
              <a:rPr lang="en-US" sz="2000" b="1" dirty="0"/>
              <a:t>Sun</a:t>
            </a:r>
          </a:p>
          <a:p>
            <a:pPr algn="r">
              <a:lnSpc>
                <a:spcPct val="200000"/>
              </a:lnSpc>
            </a:pPr>
            <a:r>
              <a:rPr lang="en-US" sz="2000" b="1" dirty="0"/>
              <a:t>Day</a:t>
            </a:r>
          </a:p>
          <a:p>
            <a:pPr algn="r">
              <a:lnSpc>
                <a:spcPct val="200000"/>
              </a:lnSpc>
            </a:pPr>
            <a:r>
              <a:rPr lang="en-US" sz="2000" b="1" dirty="0"/>
              <a:t>Mountain</a:t>
            </a:r>
          </a:p>
          <a:p>
            <a:pPr algn="r">
              <a:lnSpc>
                <a:spcPct val="200000"/>
              </a:lnSpc>
            </a:pPr>
            <a:r>
              <a:rPr lang="en-US" sz="2000" b="1" dirty="0"/>
              <a:t>Hard</a:t>
            </a:r>
          </a:p>
          <a:p>
            <a:pPr algn="r">
              <a:lnSpc>
                <a:spcPct val="200000"/>
              </a:lnSpc>
            </a:pPr>
            <a:r>
              <a:rPr lang="en-US" sz="2000" b="1" dirty="0"/>
              <a:t>Logical(Logos)</a:t>
            </a:r>
          </a:p>
          <a:p>
            <a:pPr algn="r">
              <a:lnSpc>
                <a:spcPct val="200000"/>
              </a:lnSpc>
            </a:pP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F9961-7A5E-4A2D-80A9-1D7B6448533F}"/>
              </a:ext>
            </a:extLst>
          </p:cNvPr>
          <p:cNvSpPr txBox="1"/>
          <p:nvPr/>
        </p:nvSpPr>
        <p:spPr>
          <a:xfrm>
            <a:off x="901350" y="2071094"/>
            <a:ext cx="2365924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Feminine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Moon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Night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Water</a:t>
            </a:r>
            <a:br>
              <a:rPr lang="en-US" sz="2000" b="1" dirty="0"/>
            </a:br>
            <a:r>
              <a:rPr lang="en-US" sz="2000" b="1" dirty="0"/>
              <a:t>Soft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Intuitive (Pathos)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475F6-29B2-4C4A-B258-AD4DB3F82F50}"/>
              </a:ext>
            </a:extLst>
          </p:cNvPr>
          <p:cNvSpPr txBox="1"/>
          <p:nvPr/>
        </p:nvSpPr>
        <p:spPr>
          <a:xfrm>
            <a:off x="1759688" y="1424763"/>
            <a:ext cx="1594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Yin </a:t>
            </a:r>
            <a:r>
              <a:rPr lang="zh-CN" altLang="en-US" sz="3600" b="1" dirty="0"/>
              <a:t>阴</a:t>
            </a:r>
            <a:endParaRPr 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05762-7911-4E4D-88DE-D776886DB598}"/>
              </a:ext>
            </a:extLst>
          </p:cNvPr>
          <p:cNvSpPr txBox="1"/>
          <p:nvPr/>
        </p:nvSpPr>
        <p:spPr>
          <a:xfrm>
            <a:off x="5876727" y="1424763"/>
            <a:ext cx="176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Yang </a:t>
            </a:r>
            <a:r>
              <a:rPr lang="zh-CN" altLang="en-US" sz="3600" b="1" dirty="0"/>
              <a:t>阳</a:t>
            </a:r>
            <a:endParaRPr 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29B1E-D508-4789-872A-F371F46C8A57}"/>
              </a:ext>
            </a:extLst>
          </p:cNvPr>
          <p:cNvSpPr txBox="1"/>
          <p:nvPr/>
        </p:nvSpPr>
        <p:spPr>
          <a:xfrm>
            <a:off x="1671842" y="6232233"/>
            <a:ext cx="545450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Principle: Yin-Yang Interdependency and Balance</a:t>
            </a:r>
          </a:p>
        </p:txBody>
      </p:sp>
    </p:spTree>
    <p:extLst>
      <p:ext uri="{BB962C8B-B14F-4D97-AF65-F5344CB8AC3E}">
        <p14:creationId xmlns:p14="http://schemas.microsoft.com/office/powerpoint/2010/main" val="23421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4F0D-F098-4A7A-A902-11CEE7AE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Wisdom Hierarchy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E7883A-8AA8-47EE-AC0B-F830A35F0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810" y="1329070"/>
            <a:ext cx="5938758" cy="45970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9AD51-6C81-486C-83C3-9F4A559E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4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13CB0-C15D-4103-B1F2-F0317D19CBE4}"/>
              </a:ext>
            </a:extLst>
          </p:cNvPr>
          <p:cNvSpPr/>
          <p:nvPr/>
        </p:nvSpPr>
        <p:spPr>
          <a:xfrm>
            <a:off x="1568303" y="6449720"/>
            <a:ext cx="7067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adapted from: </a:t>
            </a:r>
            <a:r>
              <a:rPr lang="en-US" sz="1200" dirty="0">
                <a:hlinkClick r:id="rId4"/>
              </a:rPr>
              <a:t>https://www.ontotext.com/knowledgehub/fundamentals/dikw-pyramid/</a:t>
            </a:r>
            <a:endParaRPr lang="en-US" sz="1200" dirty="0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645F3D3C-50CE-4B60-8085-96779D959978}"/>
              </a:ext>
            </a:extLst>
          </p:cNvPr>
          <p:cNvSpPr/>
          <p:nvPr/>
        </p:nvSpPr>
        <p:spPr>
          <a:xfrm>
            <a:off x="3162544" y="2366958"/>
            <a:ext cx="264861" cy="203375"/>
          </a:xfrm>
          <a:prstGeom prst="hear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475E8-AFCD-4525-B383-AEA23DBE00AB}"/>
              </a:ext>
            </a:extLst>
          </p:cNvPr>
          <p:cNvSpPr txBox="1"/>
          <p:nvPr/>
        </p:nvSpPr>
        <p:spPr>
          <a:xfrm>
            <a:off x="6855094" y="5423258"/>
            <a:ext cx="217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knows nothing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7EC13-40E0-47DB-B121-60905C6CA714}"/>
              </a:ext>
            </a:extLst>
          </p:cNvPr>
          <p:cNvSpPr txBox="1"/>
          <p:nvPr/>
        </p:nvSpPr>
        <p:spPr>
          <a:xfrm>
            <a:off x="6816043" y="3874368"/>
            <a:ext cx="178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knows what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156D6-E84C-4386-A571-FC3FF6E67A5E}"/>
              </a:ext>
            </a:extLst>
          </p:cNvPr>
          <p:cNvSpPr txBox="1"/>
          <p:nvPr/>
        </p:nvSpPr>
        <p:spPr>
          <a:xfrm>
            <a:off x="6855094" y="2889132"/>
            <a:ext cx="1906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knows how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4063F-AB87-4A9D-8BA3-CB96C53F4614}"/>
              </a:ext>
            </a:extLst>
          </p:cNvPr>
          <p:cNvSpPr txBox="1"/>
          <p:nvPr/>
        </p:nvSpPr>
        <p:spPr>
          <a:xfrm>
            <a:off x="6816043" y="1865350"/>
            <a:ext cx="1906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knows why</a:t>
            </a:r>
          </a:p>
        </p:txBody>
      </p:sp>
    </p:spTree>
    <p:extLst>
      <p:ext uri="{BB962C8B-B14F-4D97-AF65-F5344CB8AC3E}">
        <p14:creationId xmlns:p14="http://schemas.microsoft.com/office/powerpoint/2010/main" val="380603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86240A-3D25-4DA7-B204-930B8E39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6" y="365761"/>
            <a:ext cx="8427541" cy="750253"/>
          </a:xfrm>
        </p:spPr>
        <p:txBody>
          <a:bodyPr/>
          <a:lstStyle/>
          <a:p>
            <a:r>
              <a:rPr lang="en-US" dirty="0"/>
              <a:t>The Yin-Yang Research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9C54E-FF8B-40F1-B94C-A374DA10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70" y="1619869"/>
            <a:ext cx="5480111" cy="49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3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394F1-D91D-4589-9988-CA15C8D5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Dimensions of The RMU Doctoral Program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30A77-D0ED-4937-AEFC-B76D21C9A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65" y="1376916"/>
            <a:ext cx="7951832" cy="52259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EA3BE-F42E-4D8E-82BF-336B4C70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6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B37E0-89B3-4FB4-92FE-93B15F94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1" y="2199393"/>
            <a:ext cx="950651" cy="1399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EC10B-C6C5-4975-8335-331424F4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47" y="3663063"/>
            <a:ext cx="955532" cy="143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A6ADF7-1A9E-4B73-B154-1100BEFD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980" y="2192227"/>
            <a:ext cx="938099" cy="1407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8FDC5-FDA9-4FAB-A5B4-C47A6D854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21" y="3663063"/>
            <a:ext cx="950651" cy="1425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D20E6-82E2-4019-9D38-B15E11866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703" y="2135688"/>
            <a:ext cx="938099" cy="140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1B220-B826-457B-8D06-B9CA16AA9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775" y="5302085"/>
            <a:ext cx="981801" cy="1206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3D717-1207-4BD1-A742-D56726D69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7475" y="5299583"/>
            <a:ext cx="808670" cy="1213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FAD0B-95E7-4976-A4AF-4A8A4CAF9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8053" y="5305394"/>
            <a:ext cx="801205" cy="1201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1672E6-47BE-40F3-91A2-E8C1A2C65D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8923" y="5299582"/>
            <a:ext cx="799874" cy="1199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D87ED-2A3C-4F05-945F-70AE932E79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5851" y="1540815"/>
            <a:ext cx="811807" cy="1217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7BF8A9-4B2B-485B-853B-72FDD8798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4015" y="1540815"/>
            <a:ext cx="811807" cy="1217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E1FFC-1F50-44DC-9F51-BFEA8A782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0380" y="5305394"/>
            <a:ext cx="952232" cy="11998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C7FAF2-D0C3-46B1-A171-1899EAA33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8441" y="1533723"/>
            <a:ext cx="918602" cy="12248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4AA385-C0DE-4997-9FC9-80293133EA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93" y="5284817"/>
            <a:ext cx="813593" cy="12203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5E0D3C-3F41-4E89-85A1-DBC62CC23F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9727" y="2135687"/>
            <a:ext cx="1046491" cy="14071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42F494-C990-4759-B70A-F79B1434D3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4534" y="1533723"/>
            <a:ext cx="827120" cy="12388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507ACF-E738-41E2-B339-FFC3BB66A4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39776" y="3663062"/>
            <a:ext cx="952253" cy="1372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A1288C-CA55-4DD2-B688-36B33A26F8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1771" y="5292199"/>
            <a:ext cx="843015" cy="1213006"/>
          </a:xfrm>
          <a:prstGeom prst="rect">
            <a:avLst/>
          </a:prstGeom>
        </p:spPr>
      </p:pic>
      <p:pic>
        <p:nvPicPr>
          <p:cNvPr id="30" name="Picture 2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CA5BC35-2768-47F6-BFD2-97EDCB64C0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6" y="3673806"/>
            <a:ext cx="980513" cy="1372065"/>
          </a:xfrm>
          <a:prstGeom prst="rect">
            <a:avLst/>
          </a:prstGeom>
        </p:spPr>
      </p:pic>
      <p:pic>
        <p:nvPicPr>
          <p:cNvPr id="15" name="Picture 14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3CC490D9-66E3-44B1-8EF6-64BED0731B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07" y="5299581"/>
            <a:ext cx="1012543" cy="1215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F3C16-E438-46D2-BE24-9C5CA6DD8AF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83845" y="2784991"/>
            <a:ext cx="3821378" cy="2507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B9EAE-1E70-4DDB-8BB6-A2160955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Yin &amp; Yang of RMU Doctoral Faculty</a:t>
            </a:r>
          </a:p>
        </p:txBody>
      </p:sp>
    </p:spTree>
    <p:extLst>
      <p:ext uri="{BB962C8B-B14F-4D97-AF65-F5344CB8AC3E}">
        <p14:creationId xmlns:p14="http://schemas.microsoft.com/office/powerpoint/2010/main" val="158779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9148AA-E403-46DE-ADE0-5284699EE279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F3EC5-0A38-449F-B032-85FA29B2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8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493582"/>
      </p:ext>
    </p:extLst>
  </p:cSld>
  <p:clrMapOvr>
    <a:masterClrMapping/>
  </p:clrMapOvr>
</p:sld>
</file>

<file path=ppt/theme/theme1.xml><?xml version="1.0" encoding="utf-8"?>
<a:theme xmlns:a="http://schemas.openxmlformats.org/drawingml/2006/main" name="mitre-2018">
  <a:themeElements>
    <a:clrScheme name="MITRE">
      <a:dk1>
        <a:sysClr val="windowText" lastClr="000000"/>
      </a:dk1>
      <a:lt1>
        <a:sysClr val="window" lastClr="FFFFFF"/>
      </a:lt1>
      <a:dk2>
        <a:srgbClr val="005F9E"/>
      </a:dk2>
      <a:lt2>
        <a:srgbClr val="EEECE1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TRE_Breifing_Template16x9_Alt.pptx" id="{86B00F93-F08E-4CA6-91C9-F28E7C186546}" vid="{3696F7C4-1DE3-4620-BB9B-ECBE29ABF3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SortOrder xmlns="45d44e74-5c87-4253-a1a6-fb7a2a9835a8">5</SortOrder>
    <_Contributor xmlns="http://schemas.microsoft.com/sharepoint/v3/fields" xsi:nil="true"/>
    <Release_x0020_Statement xmlns="http://schemas.microsoft.com/sharepoint/v3">For Internal MITRE Use</Release_x0020_Statement>
    <Site_x0020_Page xmlns="45d44e74-5c87-4253-a1a6-fb7a2a9835a8">
      <Value>47</Value>
    </Site_x0020_Page>
    <Date xmlns="45d44e74-5c87-4253-a1a6-fb7a2a9835a8" xsi:nil="true"/>
    <IconOverlay xmlns="http://schemas.microsoft.com/sharepoint/v4" xsi:nil="true"/>
    <DocType xmlns="45d44e74-5c87-4253-a1a6-fb7a2a9835a8">Template</DocType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1EAE5F8AE92E0443B0635AEF5BFC9F76004C6CC03BF5DC804FBBC33E4E55C06EE9" ma:contentTypeVersion="6" ma:contentTypeDescription="Materials and documents that contain MITRE authored content and other content directly attributable to MITRE and its work" ma:contentTypeScope="" ma:versionID="4ad27c3cbde4a5e69cf872f973dbc97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45d44e74-5c87-4253-a1a6-fb7a2a9835a8" xmlns:ns4="http://schemas.microsoft.com/sharepoint/v4" xmlns:ns5="d6dad062-3ecc-4c2a-98eb-3d03c2389ab6" targetNamespace="http://schemas.microsoft.com/office/2006/metadata/properties" ma:root="true" ma:fieldsID="8c7f8a686deeddaa67bf50c4d10033f6" ns1:_="" ns2:_="" ns3:_="" ns4:_="" ns5:_="">
    <xsd:import namespace="http://schemas.microsoft.com/sharepoint/v3"/>
    <xsd:import namespace="http://schemas.microsoft.com/sharepoint/v3/fields"/>
    <xsd:import namespace="45d44e74-5c87-4253-a1a6-fb7a2a9835a8"/>
    <xsd:import namespace="http://schemas.microsoft.com/sharepoint/v4"/>
    <xsd:import namespace="d6dad062-3ecc-4c2a-98eb-3d03c2389ab6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DocType" minOccurs="0"/>
                <xsd:element ref="ns3:SortOrder" minOccurs="0"/>
                <xsd:element ref="ns3:Site_x0020_Page" minOccurs="0"/>
                <xsd:element ref="ns4:IconOverlay" minOccurs="0"/>
                <xsd:element ref="ns5:SharedWithUsers" minOccurs="0"/>
                <xsd:element ref="ns3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44e74-5c87-4253-a1a6-fb7a2a9835a8" elementFormDefault="qualified">
    <xsd:import namespace="http://schemas.microsoft.com/office/2006/documentManagement/types"/>
    <xsd:import namespace="http://schemas.microsoft.com/office/infopath/2007/PartnerControls"/>
    <xsd:element name="DocType" ma:index="12" nillable="true" ma:displayName="DocType" ma:format="Dropdown" ma:internalName="DocType">
      <xsd:simpleType>
        <xsd:restriction base="dms:Choice">
          <xsd:enumeration value="Board of Trustee Bio"/>
          <xsd:enumeration value="Corp. Org Chart"/>
          <xsd:enumeration value="Executive Bio"/>
          <xsd:enumeration value="Event Planning"/>
          <xsd:enumeration value="MPG Reference"/>
          <xsd:enumeration value="Template"/>
          <xsd:enumeration value="Other"/>
          <xsd:enumeration value="How-Tos"/>
          <xsd:enumeration value="BOT Program Highlights"/>
        </xsd:restriction>
      </xsd:simpleType>
    </xsd:element>
    <xsd:element name="SortOrder" ma:index="13" nillable="true" ma:displayName="SortOrder" ma:decimals="1" ma:internalName="SortOrder" ma:percentage="FALSE">
      <xsd:simpleType>
        <xsd:restriction base="dms:Number"/>
      </xsd:simpleType>
    </xsd:element>
    <xsd:element name="Site_x0020_Page" ma:index="14" nillable="true" ma:displayName="Site Pages" ma:description="On which pages of this site should this page appear as a &quot;related resource&quot; on the right." ma:list="{b7793db3-9feb-473e-8d7c-24c256e016ac}" ma:internalName="Site_x0020_Pag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ate" ma:index="19" nillable="true" ma:displayName="Date" ma:description="Document date if applicabl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ad062-3ecc-4c2a-98eb-3d03c2389a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50FCDD-08B1-48D8-BB50-7A17E590A5EE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www.w3.org/XML/1998/namespace"/>
    <ds:schemaRef ds:uri="http://schemas.microsoft.com/sharepoint/v4"/>
    <ds:schemaRef ds:uri="http://schemas.microsoft.com/sharepoint/v3"/>
    <ds:schemaRef ds:uri="http://schemas.microsoft.com/office/2006/metadata/properties"/>
    <ds:schemaRef ds:uri="http://purl.org/dc/elements/1.1/"/>
    <ds:schemaRef ds:uri="d6dad062-3ecc-4c2a-98eb-3d03c2389ab6"/>
    <ds:schemaRef ds:uri="45d44e74-5c87-4253-a1a6-fb7a2a9835a8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589A4884-CA84-4BD3-BCA6-39AECD72E50D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E3E4C7FE-9143-4635-B164-5CEF7469C3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45d44e74-5c87-4253-a1a6-fb7a2a9835a8"/>
    <ds:schemaRef ds:uri="http://schemas.microsoft.com/sharepoint/v4"/>
    <ds:schemaRef ds:uri="d6dad062-3ecc-4c2a-98eb-3d03c2389a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16BA5C9-2D71-4B86-AE8A-8C0D9BC5FB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17689</TotalTime>
  <Words>188</Words>
  <Application>Microsoft Office PowerPoint</Application>
  <PresentationFormat>On-screen Show (4:3)</PresentationFormat>
  <Paragraphs>48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Tahoma</vt:lpstr>
      <vt:lpstr>Wingdings</vt:lpstr>
      <vt:lpstr>mitre-2018</vt:lpstr>
      <vt:lpstr>The Yin and Yang of A Doctoral Program  – Personal Reflections &amp; Reverse Engineering</vt:lpstr>
      <vt:lpstr>Graduating Class of Cohort 18</vt:lpstr>
      <vt:lpstr>The Yin-Yang Model </vt:lpstr>
      <vt:lpstr>The Wisdom Hierarchy</vt:lpstr>
      <vt:lpstr>The Yin-Yang Research Model</vt:lpstr>
      <vt:lpstr>The Four Dimensions of The RMU Doctoral Program </vt:lpstr>
      <vt:lpstr>The Yin &amp; Yang of RMU Doctoral Faculty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and Data Visualization Using Python</dc:title>
  <dc:creator>Wang, Jay</dc:creator>
  <cp:lastModifiedBy>Jay Wang</cp:lastModifiedBy>
  <cp:revision>212</cp:revision>
  <dcterms:created xsi:type="dcterms:W3CDTF">2019-04-02T13:16:01Z</dcterms:created>
  <dcterms:modified xsi:type="dcterms:W3CDTF">2019-10-03T12:49:43Z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0x0101001EAE5F8AE92E0443B0635AEF5BFC9F76004C6CC03BF5DC804FBBC33E4E55C06EE9</vt:lpwstr>
  </property>
</Properties>
</file>